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7200900" cy="10009188"/>
  <p:notesSz cx="6807200" cy="9939338"/>
  <p:defaultTextStyle>
    <a:defPPr>
      <a:defRPr lang="ja-JP"/>
    </a:defPPr>
    <a:lvl1pPr marL="0" algn="l" defTabSz="951250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1pPr>
    <a:lvl2pPr marL="475625" algn="l" defTabSz="951250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2pPr>
    <a:lvl3pPr marL="951250" algn="l" defTabSz="951250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3pPr>
    <a:lvl4pPr marL="1426875" algn="l" defTabSz="951250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4pPr>
    <a:lvl5pPr marL="1902501" algn="l" defTabSz="951250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5pPr>
    <a:lvl6pPr marL="2378126" algn="l" defTabSz="951250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6pPr>
    <a:lvl7pPr marL="2853751" algn="l" defTabSz="951250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7pPr>
    <a:lvl8pPr marL="3329376" algn="l" defTabSz="951250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8pPr>
    <a:lvl9pPr marL="3805001" algn="l" defTabSz="951250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厚生労働省ネットワークシステム" initials="m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CCFFFF"/>
    <a:srgbClr val="6666FF"/>
    <a:srgbClr val="009900"/>
    <a:srgbClr val="FFFF99"/>
    <a:srgbClr val="0000FF"/>
    <a:srgbClr val="FFDA3F"/>
    <a:srgbClr val="FFCC00"/>
    <a:srgbClr val="FF99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88" autoAdjust="0"/>
    <p:restoredTop sz="94604" autoAdjust="0"/>
  </p:normalViewPr>
  <p:slideViewPr>
    <p:cSldViewPr>
      <p:cViewPr>
        <p:scale>
          <a:sx n="130" d="100"/>
          <a:sy n="130" d="100"/>
        </p:scale>
        <p:origin x="-444" y="1656"/>
      </p:cViewPr>
      <p:guideLst>
        <p:guide orient="horz" pos="3153"/>
        <p:guide pos="22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678" cy="497461"/>
          </a:xfrm>
          <a:prstGeom prst="rect">
            <a:avLst/>
          </a:prstGeom>
        </p:spPr>
        <p:txBody>
          <a:bodyPr vert="horz" lIns="62993" tIns="31497" rIns="62993" bIns="31497" rtlCol="0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348" y="0"/>
            <a:ext cx="2950765" cy="497461"/>
          </a:xfrm>
          <a:prstGeom prst="rect">
            <a:avLst/>
          </a:prstGeom>
        </p:spPr>
        <p:txBody>
          <a:bodyPr vert="horz" lIns="62993" tIns="31497" rIns="62993" bIns="31497" rtlCol="0"/>
          <a:lstStyle>
            <a:lvl1pPr algn="r">
              <a:defRPr sz="800"/>
            </a:lvl1pPr>
          </a:lstStyle>
          <a:p>
            <a:fld id="{43BFB36C-D2AB-4F80-9798-8F0E7B7A295C}" type="datetimeFigureOut">
              <a:rPr kumimoji="1" lang="ja-JP" altLang="en-US" smtClean="0"/>
              <a:t>2014/12/18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779"/>
            <a:ext cx="2949678" cy="496363"/>
          </a:xfrm>
          <a:prstGeom prst="rect">
            <a:avLst/>
          </a:prstGeom>
        </p:spPr>
        <p:txBody>
          <a:bodyPr vert="horz" lIns="62993" tIns="31497" rIns="62993" bIns="31497" rtlCol="0" anchor="b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348" y="9440779"/>
            <a:ext cx="2950765" cy="496363"/>
          </a:xfrm>
          <a:prstGeom prst="rect">
            <a:avLst/>
          </a:prstGeom>
        </p:spPr>
        <p:txBody>
          <a:bodyPr vert="horz" lIns="62993" tIns="31497" rIns="62993" bIns="31497" rtlCol="0" anchor="b"/>
          <a:lstStyle>
            <a:lvl1pPr algn="r">
              <a:defRPr sz="800"/>
            </a:lvl1pPr>
          </a:lstStyle>
          <a:p>
            <a:fld id="{68A1FD41-20ED-4772-B2A3-FCBF39852D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3734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678" cy="497461"/>
          </a:xfrm>
          <a:prstGeom prst="rect">
            <a:avLst/>
          </a:prstGeom>
        </p:spPr>
        <p:txBody>
          <a:bodyPr vert="horz" lIns="62993" tIns="31497" rIns="62993" bIns="31497" rtlCol="0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348" y="0"/>
            <a:ext cx="2950765" cy="497461"/>
          </a:xfrm>
          <a:prstGeom prst="rect">
            <a:avLst/>
          </a:prstGeom>
        </p:spPr>
        <p:txBody>
          <a:bodyPr vert="horz" lIns="62993" tIns="31497" rIns="62993" bIns="31497" rtlCol="0"/>
          <a:lstStyle>
            <a:lvl1pPr algn="r">
              <a:defRPr sz="800"/>
            </a:lvl1pPr>
          </a:lstStyle>
          <a:p>
            <a:fld id="{1CC07D2B-664D-4D8A-84D5-FC37120BD7E7}" type="datetimeFigureOut">
              <a:rPr kumimoji="1" lang="ja-JP" altLang="en-US" smtClean="0"/>
              <a:t>2014/12/18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65338" y="746125"/>
            <a:ext cx="2678112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993" tIns="31497" rIns="62993" bIns="3149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611" y="4720939"/>
            <a:ext cx="5445978" cy="4472757"/>
          </a:xfrm>
          <a:prstGeom prst="rect">
            <a:avLst/>
          </a:prstGeom>
        </p:spPr>
        <p:txBody>
          <a:bodyPr vert="horz" lIns="62993" tIns="31497" rIns="62993" bIns="3149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779"/>
            <a:ext cx="2949678" cy="496363"/>
          </a:xfrm>
          <a:prstGeom prst="rect">
            <a:avLst/>
          </a:prstGeom>
        </p:spPr>
        <p:txBody>
          <a:bodyPr vert="horz" lIns="62993" tIns="31497" rIns="62993" bIns="31497" rtlCol="0" anchor="b"/>
          <a:lstStyle>
            <a:lvl1pPr algn="l">
              <a:defRPr sz="8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348" y="9440779"/>
            <a:ext cx="2950765" cy="496363"/>
          </a:xfrm>
          <a:prstGeom prst="rect">
            <a:avLst/>
          </a:prstGeom>
        </p:spPr>
        <p:txBody>
          <a:bodyPr vert="horz" lIns="62993" tIns="31497" rIns="62993" bIns="31497" rtlCol="0" anchor="b"/>
          <a:lstStyle>
            <a:lvl1pPr algn="r">
              <a:defRPr sz="800"/>
            </a:lvl1pPr>
          </a:lstStyle>
          <a:p>
            <a:fld id="{56AB8963-97A3-47D1-A757-1B03B4E4C1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9786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125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75625" algn="l" defTabSz="95125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51250" algn="l" defTabSz="95125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426875" algn="l" defTabSz="95125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902501" algn="l" defTabSz="95125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378126" algn="l" defTabSz="95125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853751" algn="l" defTabSz="95125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329376" algn="l" defTabSz="95125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805001" algn="l" defTabSz="95125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065338" y="746125"/>
            <a:ext cx="2678112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B8963-97A3-47D1-A757-1B03B4E4C14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7273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B8963-97A3-47D1-A757-1B03B4E4C143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4912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40068" y="3109338"/>
            <a:ext cx="6120765" cy="2145488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80135" y="5671873"/>
            <a:ext cx="5040630" cy="25579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5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1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26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025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7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53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29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05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4C9AE-20D6-42E5-A38A-130CB0FE88F1}" type="datetimeFigureOut">
              <a:rPr kumimoji="1" lang="ja-JP" altLang="en-US" smtClean="0"/>
              <a:t>2014/12/18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AF44-7F96-4292-9B2D-FF9E72C5F1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5288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4C9AE-20D6-42E5-A38A-130CB0FE88F1}" type="datetimeFigureOut">
              <a:rPr kumimoji="1" lang="ja-JP" altLang="en-US" smtClean="0"/>
              <a:t>2014/12/18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AF44-7F96-4292-9B2D-FF9E72C5F1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544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220652" y="400834"/>
            <a:ext cx="1620203" cy="854024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60045" y="400834"/>
            <a:ext cx="4740593" cy="854024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4C9AE-20D6-42E5-A38A-130CB0FE88F1}" type="datetimeFigureOut">
              <a:rPr kumimoji="1" lang="ja-JP" altLang="en-US" smtClean="0"/>
              <a:t>2014/12/18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AF44-7F96-4292-9B2D-FF9E72C5F1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63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4C9AE-20D6-42E5-A38A-130CB0FE88F1}" type="datetimeFigureOut">
              <a:rPr kumimoji="1" lang="ja-JP" altLang="en-US" smtClean="0"/>
              <a:t>2014/12/18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AF44-7F96-4292-9B2D-FF9E72C5F1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4198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8822" y="6431832"/>
            <a:ext cx="6120765" cy="1987936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68822" y="4242324"/>
            <a:ext cx="6120765" cy="2189510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56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12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26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0250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781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5375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2937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0500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4C9AE-20D6-42E5-A38A-130CB0FE88F1}" type="datetimeFigureOut">
              <a:rPr kumimoji="1" lang="ja-JP" altLang="en-US" smtClean="0"/>
              <a:t>2014/12/18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AF44-7F96-4292-9B2D-FF9E72C5F1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317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60045" y="2335481"/>
            <a:ext cx="3180398" cy="6605601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60457" y="2335481"/>
            <a:ext cx="3180398" cy="6605601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4C9AE-20D6-42E5-A38A-130CB0FE88F1}" type="datetimeFigureOut">
              <a:rPr kumimoji="1" lang="ja-JP" altLang="en-US" smtClean="0"/>
              <a:t>2014/12/18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AF44-7F96-4292-9B2D-FF9E72C5F1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1562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60049" y="2240483"/>
            <a:ext cx="3181648" cy="933727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5625" indent="0">
              <a:buNone/>
              <a:defRPr sz="2100" b="1"/>
            </a:lvl2pPr>
            <a:lvl3pPr marL="951250" indent="0">
              <a:buNone/>
              <a:defRPr sz="1900" b="1"/>
            </a:lvl3pPr>
            <a:lvl4pPr marL="1426875" indent="0">
              <a:buNone/>
              <a:defRPr sz="1700" b="1"/>
            </a:lvl4pPr>
            <a:lvl5pPr marL="1902501" indent="0">
              <a:buNone/>
              <a:defRPr sz="1700" b="1"/>
            </a:lvl5pPr>
            <a:lvl6pPr marL="2378126" indent="0">
              <a:buNone/>
              <a:defRPr sz="1700" b="1"/>
            </a:lvl6pPr>
            <a:lvl7pPr marL="2853751" indent="0">
              <a:buNone/>
              <a:defRPr sz="1700" b="1"/>
            </a:lvl7pPr>
            <a:lvl8pPr marL="3329376" indent="0">
              <a:buNone/>
              <a:defRPr sz="1700" b="1"/>
            </a:lvl8pPr>
            <a:lvl9pPr marL="3805001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0049" y="3174209"/>
            <a:ext cx="3181648" cy="5766869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657961" y="2240483"/>
            <a:ext cx="3182898" cy="933727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5625" indent="0">
              <a:buNone/>
              <a:defRPr sz="2100" b="1"/>
            </a:lvl2pPr>
            <a:lvl3pPr marL="951250" indent="0">
              <a:buNone/>
              <a:defRPr sz="1900" b="1"/>
            </a:lvl3pPr>
            <a:lvl4pPr marL="1426875" indent="0">
              <a:buNone/>
              <a:defRPr sz="1700" b="1"/>
            </a:lvl4pPr>
            <a:lvl5pPr marL="1902501" indent="0">
              <a:buNone/>
              <a:defRPr sz="1700" b="1"/>
            </a:lvl5pPr>
            <a:lvl6pPr marL="2378126" indent="0">
              <a:buNone/>
              <a:defRPr sz="1700" b="1"/>
            </a:lvl6pPr>
            <a:lvl7pPr marL="2853751" indent="0">
              <a:buNone/>
              <a:defRPr sz="1700" b="1"/>
            </a:lvl7pPr>
            <a:lvl8pPr marL="3329376" indent="0">
              <a:buNone/>
              <a:defRPr sz="1700" b="1"/>
            </a:lvl8pPr>
            <a:lvl9pPr marL="3805001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657961" y="3174209"/>
            <a:ext cx="3182898" cy="5766869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4C9AE-20D6-42E5-A38A-130CB0FE88F1}" type="datetimeFigureOut">
              <a:rPr kumimoji="1" lang="ja-JP" altLang="en-US" smtClean="0"/>
              <a:t>2014/12/18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AF44-7F96-4292-9B2D-FF9E72C5F1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252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4C9AE-20D6-42E5-A38A-130CB0FE88F1}" type="datetimeFigureOut">
              <a:rPr kumimoji="1" lang="ja-JP" altLang="en-US" smtClean="0"/>
              <a:t>2014/12/18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AF44-7F96-4292-9B2D-FF9E72C5F1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3466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4C9AE-20D6-42E5-A38A-130CB0FE88F1}" type="datetimeFigureOut">
              <a:rPr kumimoji="1" lang="ja-JP" altLang="en-US" smtClean="0"/>
              <a:t>2014/12/18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AF44-7F96-4292-9B2D-FF9E72C5F1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0068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0049" y="398514"/>
            <a:ext cx="2369047" cy="1696002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15355" y="398517"/>
            <a:ext cx="4025504" cy="8542565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60049" y="2094518"/>
            <a:ext cx="2369047" cy="6846563"/>
          </a:xfrm>
        </p:spPr>
        <p:txBody>
          <a:bodyPr/>
          <a:lstStyle>
            <a:lvl1pPr marL="0" indent="0">
              <a:buNone/>
              <a:defRPr sz="1500"/>
            </a:lvl1pPr>
            <a:lvl2pPr marL="475625" indent="0">
              <a:buNone/>
              <a:defRPr sz="1200"/>
            </a:lvl2pPr>
            <a:lvl3pPr marL="951250" indent="0">
              <a:buNone/>
              <a:defRPr sz="1000"/>
            </a:lvl3pPr>
            <a:lvl4pPr marL="1426875" indent="0">
              <a:buNone/>
              <a:defRPr sz="900"/>
            </a:lvl4pPr>
            <a:lvl5pPr marL="1902501" indent="0">
              <a:buNone/>
              <a:defRPr sz="900"/>
            </a:lvl5pPr>
            <a:lvl6pPr marL="2378126" indent="0">
              <a:buNone/>
              <a:defRPr sz="900"/>
            </a:lvl6pPr>
            <a:lvl7pPr marL="2853751" indent="0">
              <a:buNone/>
              <a:defRPr sz="900"/>
            </a:lvl7pPr>
            <a:lvl8pPr marL="3329376" indent="0">
              <a:buNone/>
              <a:defRPr sz="900"/>
            </a:lvl8pPr>
            <a:lvl9pPr marL="3805001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4C9AE-20D6-42E5-A38A-130CB0FE88F1}" type="datetimeFigureOut">
              <a:rPr kumimoji="1" lang="ja-JP" altLang="en-US" smtClean="0"/>
              <a:t>2014/12/18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AF44-7F96-4292-9B2D-FF9E72C5F1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787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11427" y="7006432"/>
            <a:ext cx="4320540" cy="8271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11427" y="894339"/>
            <a:ext cx="4320540" cy="6005513"/>
          </a:xfrm>
        </p:spPr>
        <p:txBody>
          <a:bodyPr/>
          <a:lstStyle>
            <a:lvl1pPr marL="0" indent="0">
              <a:buNone/>
              <a:defRPr sz="3300"/>
            </a:lvl1pPr>
            <a:lvl2pPr marL="475625" indent="0">
              <a:buNone/>
              <a:defRPr sz="2900"/>
            </a:lvl2pPr>
            <a:lvl3pPr marL="951250" indent="0">
              <a:buNone/>
              <a:defRPr sz="2500"/>
            </a:lvl3pPr>
            <a:lvl4pPr marL="1426875" indent="0">
              <a:buNone/>
              <a:defRPr sz="2100"/>
            </a:lvl4pPr>
            <a:lvl5pPr marL="1902501" indent="0">
              <a:buNone/>
              <a:defRPr sz="2100"/>
            </a:lvl5pPr>
            <a:lvl6pPr marL="2378126" indent="0">
              <a:buNone/>
              <a:defRPr sz="2100"/>
            </a:lvl6pPr>
            <a:lvl7pPr marL="2853751" indent="0">
              <a:buNone/>
              <a:defRPr sz="2100"/>
            </a:lvl7pPr>
            <a:lvl8pPr marL="3329376" indent="0">
              <a:buNone/>
              <a:defRPr sz="2100"/>
            </a:lvl8pPr>
            <a:lvl9pPr marL="3805001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11427" y="7833582"/>
            <a:ext cx="4320540" cy="1174688"/>
          </a:xfrm>
        </p:spPr>
        <p:txBody>
          <a:bodyPr/>
          <a:lstStyle>
            <a:lvl1pPr marL="0" indent="0">
              <a:buNone/>
              <a:defRPr sz="1500"/>
            </a:lvl1pPr>
            <a:lvl2pPr marL="475625" indent="0">
              <a:buNone/>
              <a:defRPr sz="1200"/>
            </a:lvl2pPr>
            <a:lvl3pPr marL="951250" indent="0">
              <a:buNone/>
              <a:defRPr sz="1000"/>
            </a:lvl3pPr>
            <a:lvl4pPr marL="1426875" indent="0">
              <a:buNone/>
              <a:defRPr sz="900"/>
            </a:lvl4pPr>
            <a:lvl5pPr marL="1902501" indent="0">
              <a:buNone/>
              <a:defRPr sz="900"/>
            </a:lvl5pPr>
            <a:lvl6pPr marL="2378126" indent="0">
              <a:buNone/>
              <a:defRPr sz="900"/>
            </a:lvl6pPr>
            <a:lvl7pPr marL="2853751" indent="0">
              <a:buNone/>
              <a:defRPr sz="900"/>
            </a:lvl7pPr>
            <a:lvl8pPr marL="3329376" indent="0">
              <a:buNone/>
              <a:defRPr sz="900"/>
            </a:lvl8pPr>
            <a:lvl9pPr marL="3805001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4C9AE-20D6-42E5-A38A-130CB0FE88F1}" type="datetimeFigureOut">
              <a:rPr kumimoji="1" lang="ja-JP" altLang="en-US" smtClean="0"/>
              <a:t>2014/12/18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AAF44-7F96-4292-9B2D-FF9E72C5F1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673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60045" y="400833"/>
            <a:ext cx="6480810" cy="1668198"/>
          </a:xfrm>
          <a:prstGeom prst="rect">
            <a:avLst/>
          </a:prstGeom>
        </p:spPr>
        <p:txBody>
          <a:bodyPr vert="horz" lIns="95125" tIns="47563" rIns="95125" bIns="47563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60045" y="2335481"/>
            <a:ext cx="6480810" cy="6605601"/>
          </a:xfrm>
          <a:prstGeom prst="rect">
            <a:avLst/>
          </a:prstGeom>
        </p:spPr>
        <p:txBody>
          <a:bodyPr vert="horz" lIns="95125" tIns="47563" rIns="95125" bIns="47563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60045" y="9277038"/>
            <a:ext cx="1680210" cy="532897"/>
          </a:xfrm>
          <a:prstGeom prst="rect">
            <a:avLst/>
          </a:prstGeom>
        </p:spPr>
        <p:txBody>
          <a:bodyPr vert="horz" lIns="95125" tIns="47563" rIns="95125" bIns="4756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4C9AE-20D6-42E5-A38A-130CB0FE88F1}" type="datetimeFigureOut">
              <a:rPr kumimoji="1" lang="ja-JP" altLang="en-US" smtClean="0"/>
              <a:t>2014/12/18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460308" y="9277038"/>
            <a:ext cx="2280285" cy="532897"/>
          </a:xfrm>
          <a:prstGeom prst="rect">
            <a:avLst/>
          </a:prstGeom>
        </p:spPr>
        <p:txBody>
          <a:bodyPr vert="horz" lIns="95125" tIns="47563" rIns="95125" bIns="4756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160645" y="9277038"/>
            <a:ext cx="1680210" cy="532897"/>
          </a:xfrm>
          <a:prstGeom prst="rect">
            <a:avLst/>
          </a:prstGeom>
        </p:spPr>
        <p:txBody>
          <a:bodyPr vert="horz" lIns="95125" tIns="47563" rIns="95125" bIns="4756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AAF44-7F96-4292-9B2D-FF9E72C5F1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733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51250" rtl="0" eaLnBrk="1" latinLnBrk="0" hangingPunct="1">
        <a:spcBef>
          <a:spcPct val="0"/>
        </a:spcBef>
        <a:buNone/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719" indent="-356719" algn="l" defTabSz="95125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72891" indent="-297266" algn="l" defTabSz="95125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9063" indent="-237813" algn="l" defTabSz="95125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64688" indent="-237813" algn="l" defTabSz="95125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0313" indent="-237813" algn="l" defTabSz="95125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15938" indent="-237813" algn="l" defTabSz="95125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91564" indent="-237813" algn="l" defTabSz="95125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67189" indent="-237813" algn="l" defTabSz="95125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42814" indent="-237813" algn="l" defTabSz="95125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1250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5625" algn="l" defTabSz="951250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1250" algn="l" defTabSz="951250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26875" algn="l" defTabSz="951250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02501" algn="l" defTabSz="951250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78126" algn="l" defTabSz="951250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53751" algn="l" defTabSz="951250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29376" algn="l" defTabSz="951250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05001" algn="l" defTabSz="951250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角丸四角形 4"/>
          <p:cNvSpPr/>
          <p:nvPr/>
        </p:nvSpPr>
        <p:spPr>
          <a:xfrm>
            <a:off x="216074" y="576102"/>
            <a:ext cx="6768752" cy="1218373"/>
          </a:xfrm>
          <a:prstGeom prst="roundRect">
            <a:avLst>
              <a:gd name="adj" fmla="val 6293"/>
            </a:avLst>
          </a:prstGeom>
          <a:noFill/>
          <a:ln w="12700">
            <a:solidFill>
              <a:srgbClr val="6666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44000" rIns="54000" bIns="36000" rtlCol="0" anchor="ctr"/>
          <a:lstStyle/>
          <a:p>
            <a:pPr>
              <a:lnSpc>
                <a:spcPts val="3400"/>
              </a:lnSpc>
            </a:pPr>
            <a:r>
              <a:rPr lang="ja-JP" altLang="en-US" sz="3200" b="1" dirty="0" smtClean="0">
                <a:solidFill>
                  <a:srgbClr val="6666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</a:t>
            </a:r>
            <a:r>
              <a:rPr lang="ja-JP" altLang="en-US" sz="3200" b="1" dirty="0">
                <a:solidFill>
                  <a:srgbClr val="6666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障害者総合支援法」の</a:t>
            </a:r>
            <a:r>
              <a:rPr lang="ja-JP" altLang="en-US" sz="3200" b="1" dirty="0" smtClean="0">
                <a:solidFill>
                  <a:srgbClr val="6666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対象となる</a:t>
            </a:r>
            <a:endParaRPr lang="en-US" altLang="ja-JP" sz="3200" b="1" dirty="0" smtClean="0">
              <a:solidFill>
                <a:srgbClr val="6666FF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3400"/>
              </a:lnSpc>
            </a:pPr>
            <a:r>
              <a:rPr lang="ja-JP" altLang="en-US" sz="3200" b="1" smtClean="0">
                <a:solidFill>
                  <a:srgbClr val="6666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疾病</a:t>
            </a:r>
            <a:r>
              <a:rPr lang="ja-JP" altLang="en-US" sz="3200" b="1" dirty="0" smtClean="0">
                <a:solidFill>
                  <a:srgbClr val="6666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r>
              <a:rPr lang="en-US" altLang="ja-JP" sz="3200" b="1" dirty="0" smtClean="0">
                <a:solidFill>
                  <a:srgbClr val="66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151</a:t>
            </a:r>
            <a:r>
              <a:rPr lang="ja-JP" altLang="en-US" sz="3200" b="1" dirty="0" smtClean="0">
                <a:solidFill>
                  <a:srgbClr val="6666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</a:t>
            </a:r>
            <a:r>
              <a:rPr lang="ja-JP" altLang="en-US" sz="3200" b="1" dirty="0">
                <a:solidFill>
                  <a:srgbClr val="6666FF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拡大します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540110" y="2268290"/>
            <a:ext cx="6201740" cy="17906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125" tIns="47563" rIns="95125" bIns="47563" rtlCol="0" anchor="t"/>
          <a:lstStyle/>
          <a:p>
            <a:pPr>
              <a:lnSpc>
                <a:spcPts val="2400"/>
              </a:lnSpc>
            </a:pPr>
            <a:r>
              <a:rPr lang="ja-JP" altLang="en-US" sz="1800" b="1" kern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平成</a:t>
            </a:r>
            <a:r>
              <a:rPr lang="en-US" altLang="ja-JP" sz="1800" b="1" kern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27</a:t>
            </a:r>
            <a:r>
              <a:rPr lang="ja-JP" altLang="en-US" sz="1800" b="1" kern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年１月１日から「障害福祉サービス</a:t>
            </a:r>
            <a:r>
              <a:rPr lang="ja-JP" altLang="en-US" sz="1800" b="1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等</a:t>
            </a:r>
            <a:r>
              <a:rPr lang="en-US" altLang="ja-JP" sz="1800" b="1" kern="0" baseline="300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lang="ja-JP" altLang="en-US" sz="1800" b="1" kern="0" baseline="300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１</a:t>
            </a:r>
            <a:r>
              <a:rPr lang="en-US" altLang="ja-JP" sz="1800" b="1" kern="0" baseline="300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800" b="1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」の</a:t>
            </a:r>
            <a:r>
              <a:rPr lang="ja-JP" altLang="en-US" sz="1800" b="1" kern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対象</a:t>
            </a:r>
            <a:endParaRPr lang="en-US" altLang="ja-JP" sz="1800" b="1" kern="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800" b="1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となる疾病</a:t>
            </a:r>
            <a:r>
              <a:rPr lang="ja-JP" altLang="en-US" sz="1800" b="1" kern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が、</a:t>
            </a:r>
            <a:r>
              <a:rPr lang="en-US" altLang="ja-JP" sz="1800" b="1" kern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130</a:t>
            </a:r>
            <a:r>
              <a:rPr lang="ja-JP" altLang="en-US" sz="1800" b="1" kern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から</a:t>
            </a:r>
            <a:r>
              <a:rPr lang="en-US" altLang="ja-JP" sz="1800" b="1" kern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151</a:t>
            </a:r>
            <a:r>
              <a:rPr lang="ja-JP" altLang="en-US" sz="1800" b="1" kern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へ拡大されます。</a:t>
            </a:r>
            <a:endParaRPr lang="en-US" altLang="ja-JP" sz="1800" b="1" kern="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624"/>
              </a:lnSpc>
            </a:pPr>
            <a:endParaRPr lang="en-US" altLang="ja-JP" sz="1800" b="1" spc="208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624"/>
              </a:lnSpc>
            </a:pPr>
            <a:endParaRPr lang="en-US" altLang="ja-JP" sz="1800" b="1" spc="208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800" b="1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対象</a:t>
            </a:r>
            <a:r>
              <a:rPr lang="ja-JP" altLang="en-US" sz="1800" b="1" kern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となる方は</a:t>
            </a:r>
            <a:r>
              <a:rPr lang="ja-JP" altLang="en-US" sz="1800" b="1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、障害者手帳</a:t>
            </a:r>
            <a:r>
              <a:rPr lang="en-US" altLang="ja-JP" sz="1800" b="1" kern="0" baseline="300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lang="ja-JP" altLang="en-US" sz="1800" b="1" kern="0" baseline="300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２</a:t>
            </a:r>
            <a:r>
              <a:rPr lang="ja-JP" altLang="en-US" sz="1800" b="1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r>
              <a:rPr lang="ja-JP" altLang="en-US" sz="1800" b="1" kern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お持ちでなくても</a:t>
            </a:r>
            <a:r>
              <a:rPr lang="ja-JP" altLang="en-US" sz="1800" b="1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endParaRPr lang="en-US" altLang="ja-JP" sz="1800" b="1" kern="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800" b="1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必要と認められた</a:t>
            </a:r>
            <a:r>
              <a:rPr lang="ja-JP" altLang="en-US" sz="1800" b="1" kern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支援</a:t>
            </a:r>
            <a:r>
              <a:rPr lang="ja-JP" altLang="en-US" sz="1800" b="1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が受けられます</a:t>
            </a:r>
            <a:r>
              <a:rPr lang="ja-JP" altLang="en-US" sz="1800" b="1" spc="208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。</a:t>
            </a:r>
            <a:endParaRPr lang="en-US" altLang="ja-JP" sz="1800" b="1" spc="208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936"/>
              </a:lnSpc>
            </a:pPr>
            <a:endParaRPr lang="en-US" altLang="ja-JP" sz="1600" b="1" spc="208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188268" indent="-188268">
              <a:lnSpc>
                <a:spcPts val="1400"/>
              </a:lnSpc>
            </a:pPr>
            <a:r>
              <a:rPr lang="en-US" altLang="ja-JP" sz="1200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lang="ja-JP" altLang="en-US" sz="1200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１　障害者・障害児は、障害福祉サービス・相談支援</a:t>
            </a:r>
            <a:r>
              <a:rPr lang="ja-JP" altLang="en-US" sz="1200" kern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lang="ja-JP" altLang="en-US" sz="1200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補装具及び地域生活支援事業</a:t>
            </a:r>
            <a:endParaRPr lang="en-US" altLang="ja-JP" sz="1200" kern="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188268" indent="-188268">
              <a:lnSpc>
                <a:spcPts val="1400"/>
              </a:lnSpc>
            </a:pPr>
            <a:r>
              <a:rPr lang="ja-JP" altLang="en-US" sz="1200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（障害児は、障害児通所支援と障害児入所支援も含む）</a:t>
            </a:r>
            <a:endParaRPr lang="en-US" altLang="ja-JP" sz="1200" kern="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188268" indent="-188268">
              <a:lnSpc>
                <a:spcPts val="700"/>
              </a:lnSpc>
            </a:pPr>
            <a:endParaRPr lang="en-US" altLang="ja-JP" sz="800" kern="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188268" indent="-188268">
              <a:lnSpc>
                <a:spcPts val="1400"/>
              </a:lnSpc>
            </a:pPr>
            <a:r>
              <a:rPr lang="en-US" altLang="ja-JP" sz="1200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lang="ja-JP" altLang="en-US" sz="1200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２</a:t>
            </a:r>
            <a:r>
              <a:rPr lang="ja-JP" altLang="en-US" sz="1200" kern="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kern="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身体障害者手帳・療育手帳・精神障害者保健福祉手帳</a:t>
            </a:r>
            <a:endParaRPr lang="en-US" altLang="ja-JP" sz="1200" kern="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188268" indent="-188268">
              <a:lnSpc>
                <a:spcPts val="1456"/>
              </a:lnSpc>
            </a:pPr>
            <a:endParaRPr lang="ja-JP" altLang="en-US" sz="1200" b="1" kern="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角丸四角形 6"/>
          <p:cNvSpPr/>
          <p:nvPr/>
        </p:nvSpPr>
        <p:spPr>
          <a:xfrm>
            <a:off x="435655" y="224190"/>
            <a:ext cx="2768751" cy="387916"/>
          </a:xfrm>
          <a:prstGeom prst="roundRect">
            <a:avLst/>
          </a:prstGeom>
          <a:noFill/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125" tIns="47563" rIns="95125" bIns="47563" rtlCol="0" anchor="t"/>
          <a:lstStyle/>
          <a:p>
            <a:r>
              <a:rPr lang="ja-JP" altLang="en-US" sz="17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平成</a:t>
            </a:r>
            <a:r>
              <a:rPr lang="en-US" altLang="ja-JP" sz="17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27</a:t>
            </a:r>
            <a:r>
              <a:rPr lang="ja-JP" altLang="en-US" sz="17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年１月１日から</a:t>
            </a:r>
          </a:p>
        </p:txBody>
      </p:sp>
      <p:sp>
        <p:nvSpPr>
          <p:cNvPr id="11" name="角丸四角形 10"/>
          <p:cNvSpPr/>
          <p:nvPr/>
        </p:nvSpPr>
        <p:spPr>
          <a:xfrm>
            <a:off x="398036" y="5112606"/>
            <a:ext cx="1582234" cy="360000"/>
          </a:xfrm>
          <a:prstGeom prst="roundRect">
            <a:avLst>
              <a:gd name="adj" fmla="val 6882"/>
            </a:avLst>
          </a:prstGeom>
          <a:solidFill>
            <a:srgbClr val="0000FF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37451" rtlCol="0" anchor="ctr"/>
          <a:lstStyle/>
          <a:p>
            <a:pPr algn="ctr"/>
            <a:r>
              <a:rPr lang="ja-JP" altLang="en-US" sz="1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対象となる方</a:t>
            </a:r>
          </a:p>
        </p:txBody>
      </p:sp>
      <p:sp>
        <p:nvSpPr>
          <p:cNvPr id="12" name="角丸四角形 11"/>
          <p:cNvSpPr/>
          <p:nvPr/>
        </p:nvSpPr>
        <p:spPr>
          <a:xfrm>
            <a:off x="468132" y="5615060"/>
            <a:ext cx="4104425" cy="4464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125" tIns="47563" rIns="95125" bIns="47563" rtlCol="0" anchor="t"/>
          <a:lstStyle/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対象</a:t>
            </a:r>
            <a:r>
              <a:rPr lang="ja-JP" altLang="en-US" sz="18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疾病に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該当する方（裏面参照）</a:t>
            </a:r>
          </a:p>
        </p:txBody>
      </p:sp>
      <p:sp>
        <p:nvSpPr>
          <p:cNvPr id="13" name="角丸四角形 12"/>
          <p:cNvSpPr/>
          <p:nvPr/>
        </p:nvSpPr>
        <p:spPr>
          <a:xfrm>
            <a:off x="360090" y="6516762"/>
            <a:ext cx="1584000" cy="360000"/>
          </a:xfrm>
          <a:prstGeom prst="roundRect">
            <a:avLst>
              <a:gd name="adj" fmla="val 8730"/>
            </a:avLst>
          </a:prstGeom>
          <a:solidFill>
            <a:srgbClr val="0000FF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37451" rtlCol="0" anchor="ctr"/>
          <a:lstStyle/>
          <a:p>
            <a:pPr algn="ctr"/>
            <a:r>
              <a:rPr lang="ja-JP" altLang="en-US" sz="17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手続き</a:t>
            </a:r>
          </a:p>
        </p:txBody>
      </p:sp>
      <p:sp>
        <p:nvSpPr>
          <p:cNvPr id="14" name="角丸四角形 13"/>
          <p:cNvSpPr/>
          <p:nvPr/>
        </p:nvSpPr>
        <p:spPr>
          <a:xfrm>
            <a:off x="370311" y="6949475"/>
            <a:ext cx="6686523" cy="2195539"/>
          </a:xfrm>
          <a:prstGeom prst="roundRect">
            <a:avLst>
              <a:gd name="adj" fmla="val 739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125" tIns="47563" rIns="95125" bIns="47563" rtlCol="0" anchor="t"/>
          <a:lstStyle/>
          <a:p>
            <a:pPr marL="181662" indent="-181662">
              <a:lnSpc>
                <a:spcPts val="2000"/>
              </a:lnSpc>
            </a:pPr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◆対象疾病に罹患していることがわかる証明書（診断書など）</a:t>
            </a:r>
            <a:r>
              <a:rPr lang="ja-JP" altLang="en-US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endParaRPr lang="en-US" altLang="ja-JP" sz="1600" b="1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181662" indent="-181662">
              <a:lnSpc>
                <a:spcPts val="2000"/>
              </a:lnSpc>
            </a:pPr>
            <a:r>
              <a:rPr lang="en-US" altLang="ja-JP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 </a:t>
            </a:r>
            <a:r>
              <a:rPr lang="ja-JP" altLang="en-US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持参</a:t>
            </a:r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</a:t>
            </a:r>
            <a:r>
              <a:rPr lang="ja-JP" altLang="en-US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お住まいの</a:t>
            </a:r>
            <a:r>
              <a:rPr lang="ja-JP" altLang="en-US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市町村</a:t>
            </a:r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の担当窓口</a:t>
            </a:r>
            <a:r>
              <a:rPr lang="ja-JP" altLang="en-US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にサービスの利用を申請</a:t>
            </a:r>
            <a:endParaRPr lang="en-US" altLang="ja-JP" sz="1600" b="1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181662" indent="-181662">
              <a:lnSpc>
                <a:spcPts val="2000"/>
              </a:lnSpc>
            </a:pPr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して</a:t>
            </a:r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ください。</a:t>
            </a:r>
            <a:endParaRPr lang="en-US" altLang="ja-JP" sz="16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600"/>
              </a:lnSpc>
            </a:pPr>
            <a:endParaRPr lang="en-US" altLang="ja-JP" sz="16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181662" indent="-181662">
              <a:lnSpc>
                <a:spcPts val="2000"/>
              </a:lnSpc>
            </a:pPr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◆障害支援区分の認定や支給決定などの手続き後、必要と</a:t>
            </a:r>
            <a:r>
              <a:rPr lang="ja-JP" altLang="en-US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認め</a:t>
            </a:r>
            <a:r>
              <a:rPr lang="ja-JP" altLang="en-US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ら</a:t>
            </a:r>
            <a:endParaRPr lang="en-US" altLang="ja-JP" sz="1600" b="1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181662" indent="-181662">
              <a:lnSpc>
                <a:spcPts val="2000"/>
              </a:lnSpc>
            </a:pPr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600" b="1" dirty="0" err="1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れた</a:t>
            </a:r>
            <a:r>
              <a:rPr lang="ja-JP" altLang="en-US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サービス</a:t>
            </a:r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を利用できます。</a:t>
            </a:r>
            <a:endParaRPr lang="en-US" altLang="ja-JP" sz="16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61950" indent="-180975">
              <a:lnSpc>
                <a:spcPts val="1600"/>
              </a:lnSpc>
            </a:pP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（訓練系・就労系</a:t>
            </a:r>
            <a:r>
              <a:rPr lang="ja-JP" altLang="en-US" sz="12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サービス等は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障害支援区分の認定を</a:t>
            </a:r>
            <a:r>
              <a:rPr lang="ja-JP" altLang="en-US" sz="12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受ける必要は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ありません）</a:t>
            </a:r>
            <a:endParaRPr lang="en-US" altLang="ja-JP" sz="1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600"/>
              </a:lnSpc>
            </a:pPr>
            <a:endParaRPr lang="en-US" altLang="ja-JP" sz="16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181662" indent="-181662">
              <a:lnSpc>
                <a:spcPts val="2000"/>
              </a:lnSpc>
            </a:pPr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◆詳しい手続き方法については、お住まいの</a:t>
            </a:r>
            <a:r>
              <a:rPr lang="ja-JP" altLang="en-US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市町村</a:t>
            </a:r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lang="ja-JP" altLang="en-US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担当窓口</a:t>
            </a:r>
            <a:r>
              <a:rPr lang="ja-JP" altLang="en-US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</a:t>
            </a:r>
            <a:endParaRPr lang="en-US" altLang="ja-JP" sz="1600" b="1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181662" indent="-181662">
              <a:lnSpc>
                <a:spcPts val="2000"/>
              </a:lnSpc>
            </a:pPr>
            <a:r>
              <a:rPr lang="ja-JP" altLang="en-US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　お問い合わせ</a:t>
            </a:r>
            <a:r>
              <a:rPr lang="ja-JP" altLang="en-US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ください。</a:t>
            </a: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891" y="5112606"/>
            <a:ext cx="1426830" cy="151216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6" name="テキスト ボックス 15"/>
          <p:cNvSpPr txBox="1"/>
          <p:nvPr/>
        </p:nvSpPr>
        <p:spPr>
          <a:xfrm>
            <a:off x="-1584126" y="194421"/>
            <a:ext cx="1231337" cy="381681"/>
          </a:xfrm>
          <a:prstGeom prst="rect">
            <a:avLst/>
          </a:prstGeom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5125" tIns="47563" rIns="95125" bIns="47563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ja-JP"/>
            </a:defPPr>
            <a:lvl1pPr algn="ctr"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ja-JP" altLang="en-US" sz="1200" dirty="0" smtClean="0"/>
              <a:t>溶け込み</a:t>
            </a:r>
            <a:r>
              <a:rPr lang="ja-JP" altLang="en-US" sz="1200" dirty="0"/>
              <a:t>版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3096394" y="9377572"/>
            <a:ext cx="1543231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r>
              <a:rPr lang="ja-JP" altLang="en-US" sz="18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厚生労働省　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346" y="9347029"/>
            <a:ext cx="278305" cy="294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テキスト ボックス 22"/>
          <p:cNvSpPr txBox="1"/>
          <p:nvPr/>
        </p:nvSpPr>
        <p:spPr>
          <a:xfrm>
            <a:off x="1677840" y="6892731"/>
            <a:ext cx="5904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700" dirty="0" smtClean="0"/>
              <a:t> り    かん</a:t>
            </a:r>
            <a:endParaRPr kumimoji="1" lang="ja-JP" altLang="en-US" sz="700" dirty="0"/>
          </a:p>
        </p:txBody>
      </p:sp>
      <p:cxnSp>
        <p:nvCxnSpPr>
          <p:cNvPr id="25" name="直線コネクタ 24"/>
          <p:cNvCxnSpPr/>
          <p:nvPr/>
        </p:nvCxnSpPr>
        <p:spPr>
          <a:xfrm>
            <a:off x="360090" y="4680558"/>
            <a:ext cx="64170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56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72058" y="72046"/>
            <a:ext cx="7200900" cy="324036"/>
          </a:xfrm>
          <a:prstGeom prst="rect">
            <a:avLst/>
          </a:prstGeom>
          <a:noFill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5125" tIns="47563" rIns="95125" bIns="47563" rtlCol="0" anchor="t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平成</a:t>
            </a:r>
            <a:r>
              <a:rPr lang="en-US" altLang="ja-JP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27</a:t>
            </a:r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年１月からの障害者総合支援法の対象疾病一覧（</a:t>
            </a:r>
            <a:r>
              <a:rPr lang="en-US" altLang="ja-JP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151</a:t>
            </a:r>
            <a:r>
              <a:rPr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疾病</a:t>
            </a:r>
            <a:r>
              <a:rPr lang="ja-JP" altLang="en-US" sz="16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</a:t>
            </a:r>
            <a:endParaRPr lang="ja-JP" altLang="en-US" sz="16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068129"/>
              </p:ext>
            </p:extLst>
          </p:nvPr>
        </p:nvGraphicFramePr>
        <p:xfrm>
          <a:off x="107640" y="378753"/>
          <a:ext cx="7001197" cy="89096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128"/>
                <a:gridCol w="2088232"/>
                <a:gridCol w="108012"/>
                <a:gridCol w="251928"/>
                <a:gridCol w="1908313"/>
                <a:gridCol w="108012"/>
                <a:gridCol w="288032"/>
                <a:gridCol w="1996540"/>
              </a:tblGrid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IgA</a:t>
                      </a:r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腎症 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52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ゴナドトロピン分泌亢進症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102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99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TNF</a:t>
                      </a:r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受容体関連周期性症候群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rgbClr val="0099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亜急性硬化性全脳炎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53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混合性結合組織病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103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天疱瘡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アジソン病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54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再生不良性貧血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104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特発性拡張型心筋症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アミロイドーシス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55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再発性多発軟骨炎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105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特発性間質性肺炎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145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ウルリッヒ病</a:t>
                      </a: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56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サルコイドーシス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1" lang="en-US" altLang="ja-JP" sz="8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106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特発性基底核石灰化症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HTLV</a:t>
                      </a:r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－１関連脊髄症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57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シェーグレン症候群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107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特発性血小板減少性紫斑病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6501"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800"/>
                        </a:lnSpc>
                      </a:pPr>
                      <a:r>
                        <a:rPr lang="en-US" altLang="ja-JP" sz="85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</a:t>
                      </a:r>
                    </a:p>
                  </a:txBody>
                  <a:tcPr marL="36000" marR="36000" marT="36000" marB="252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800"/>
                        </a:lnSpc>
                      </a:pPr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ADH</a:t>
                      </a:r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分泌</a:t>
                      </a:r>
                      <a:r>
                        <a:rPr lang="ja-JP" alt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異常症</a:t>
                      </a:r>
                      <a:endParaRPr lang="en-US" altLang="ja-JP" sz="900" b="0" i="0" u="none" strike="noStrike" dirty="0" smtClean="0"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800"/>
                        </a:lnSpc>
                      </a:pPr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252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800"/>
                        </a:lnSpc>
                      </a:pPr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58</a:t>
                      </a:r>
                    </a:p>
                  </a:txBody>
                  <a:tcPr marL="36000" marR="36000" marT="36000" marB="252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800"/>
                        </a:lnSpc>
                      </a:pPr>
                      <a:r>
                        <a:rPr 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CFC</a:t>
                      </a:r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2520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800"/>
                        </a:lnSpc>
                      </a:pPr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252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800"/>
                        </a:lnSpc>
                      </a:pPr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108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252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800"/>
                        </a:lnSpc>
                      </a:pPr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特発性血栓症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2520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遠位型ミオパチー</a:t>
                      </a: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59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色素性乾皮症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109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特発性大腿骨頭壊死症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黄色靭帯骨化症 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60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自己貪食空胞性ミオパチー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110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特発性門脈圧亢進症 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潰瘍性大腸炎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61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自己免疫性肝炎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111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特発性両側性感音難聴 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下垂体前葉機能低下症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62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自己免疫性溶血性貧血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112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突発性難聴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加齢性黄斑変性症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63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視神経症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113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難治性ネフローゼ症候群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13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肝外門脈閉塞症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64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若年性肺気腫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114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膿疱性乾癬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14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関節リウマチ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65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シャルコー・マリー・トゥース病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115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嚢胞性線維症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15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肝内結石症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66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重症筋無力症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116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パーキンソン病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16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偽性低アルドステロン症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67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シュワルツ・ヤンペル症候群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117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バージャー病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17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偽性副甲状腺機能低下症 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68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神経性過食症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118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肺静脈閉塞症／肺毛細血管腫症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18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球脊髄性筋萎縮症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69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神経性食欲不振症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119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肺動脈性肺高血圧症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19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急速進行性糸球体腎炎 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70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神経線維腫症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120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肺胞低換気症候群 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20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強皮症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71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神経有棘赤血球症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121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バッド・キアリ症候群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21</a:t>
                      </a: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巨細胞性動脈炎</a:t>
                      </a: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72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進行性核上性麻痺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122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ハンチントン病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22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巨大膀胱短小結腸腸管蠕動不全症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73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進行性骨化性線維形成異常症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123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汎発性特発性骨増殖症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23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ギラン・バレ症候群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74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進行性多巣性白質脳症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124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肥大型心筋症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24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筋萎縮性側索硬化症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75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スティーヴンス・ジョンソン症候群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125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ビタミン</a:t>
                      </a:r>
                      <a:r>
                        <a:rPr lang="en-US" altLang="ja-JP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</a:t>
                      </a:r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依存症二型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25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クッシング病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76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スモン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126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非典型溶血性尿毒症症候群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26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クリオピリン関連周期熱症候群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77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正常圧水頭症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127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皮膚筋炎／多発性筋炎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27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グルココルチコイド抵抗症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78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成人スチル病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128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びまん</a:t>
                      </a:r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性汎細気管支炎 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28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クロウ・深瀬症候群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79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成長ホルモン分泌亢進症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129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肥満低換気症候群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29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クローン病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80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脊髄空洞症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130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表皮水疱症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30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結節性硬化症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81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脊髄小脳</a:t>
                      </a:r>
                      <a:r>
                        <a:rPr lang="ja-JP" altLang="en-US" sz="900" b="0" i="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変性症</a:t>
                      </a:r>
                      <a:r>
                        <a:rPr lang="en-US" altLang="ja-JP" sz="7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</a:t>
                      </a:r>
                      <a:r>
                        <a:rPr lang="ja-JP" altLang="en-US" sz="7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多系統萎縮症を</a:t>
                      </a:r>
                      <a:r>
                        <a:rPr lang="ja-JP" altLang="en-US" sz="750" b="0" i="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除く。</a:t>
                      </a:r>
                      <a:r>
                        <a:rPr lang="en-US" altLang="ja-JP" sz="750" b="0" i="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)</a:t>
                      </a:r>
                      <a:endParaRPr lang="en-US" altLang="ja-JP" sz="7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131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フィッシャー症候群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31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結節性多発動脈炎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82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脊髄性筋萎縮症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132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封入体筋炎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32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血栓性血小板減少性紫斑病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83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全身型若年性特発性関節炎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133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ブラウ症候群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33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原発性アルドステロン症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84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全身性エリテマトーデス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134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プリオン病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34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原発性硬化性胆管炎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85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先天性</a:t>
                      </a:r>
                      <a:r>
                        <a:rPr lang="en-US" altLang="zh-TW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QT</a:t>
                      </a:r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延長症候群 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1" lang="en-US" altLang="ja-JP" sz="9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135</a:t>
                      </a: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PRL</a:t>
                      </a:r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分泌</a:t>
                      </a:r>
                      <a:r>
                        <a:rPr lang="ja-JP" altLang="en-US" sz="900" b="0" i="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亢進症</a:t>
                      </a:r>
                      <a:r>
                        <a:rPr lang="ja-JP" altLang="en-US" sz="800" b="0" i="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（高プロラクチン血症）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35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原発性高脂血症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86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先天性魚鱗癬様紅皮症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136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ベスレムミオパチー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36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原発性側索硬化症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87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先天性筋無力症候群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137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ベーチェット病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37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原発性胆汁性肝硬変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88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先天性副腎低形成症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138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ペルオキシソーム病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38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原発性免疫不全症候群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89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先天性副腎皮質酵素欠損症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139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発作性夜間ヘモグロビン尿症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2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39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顕微鏡的多発血管炎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90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大脳皮質基底核変性症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140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ts val="800"/>
                        </a:lnSpc>
                      </a:pPr>
                      <a:r>
                        <a:rPr lang="ja-JP" altLang="en-US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慢性炎症性脱髄性多発神経炎</a:t>
                      </a:r>
                      <a:r>
                        <a:rPr lang="ja-JP" altLang="en-US" sz="850" b="0" i="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／</a:t>
                      </a:r>
                      <a:endParaRPr lang="en-US" altLang="ja-JP" sz="850" b="0" i="0" u="none" strike="noStrike" dirty="0" smtClean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l" rtl="0" fontAlgn="ctr">
                        <a:lnSpc>
                          <a:spcPts val="800"/>
                        </a:lnSpc>
                      </a:pPr>
                      <a:r>
                        <a:rPr lang="ja-JP" altLang="en-US" sz="850" b="0" i="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多巣性</a:t>
                      </a:r>
                      <a:r>
                        <a:rPr lang="ja-JP" altLang="en-US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運動ニューロパチー</a:t>
                      </a:r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54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40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硬化性萎縮性苔癬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91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高安動脈炎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141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慢性血栓塞栓性肺高血圧症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41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好酸球性筋膜炎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92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多系統萎縮症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142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慢性膵炎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42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好酸球性消化管疾患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93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多発血管炎性肉芽腫症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143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慢性特発性偽性腸閉塞症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43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好酸球性多発血管炎性肉芽腫症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94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多発性硬化症／視神経脊髄炎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144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ミトコンドリア病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44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後縦靭帯骨化症 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95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多発性嚢胞腎 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145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メニエール病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45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甲状腺ホルモン不応症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96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遅発性内リンパ水腫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146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網膜色素変性症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46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拘束型心筋症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97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チャージ症候群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147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もやもや病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47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広範脊柱管狭窄症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98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中毒性表皮壊死症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148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ライソゾーム病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48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抗リン脂質抗体症候群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99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腸管神経節細胞僅少症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149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ランゲルハンス細胞組織球症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49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コステロ症候群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100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TSH</a:t>
                      </a:r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受容体異常症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150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リンパ脈管筋腫症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50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骨髄異形成症候群</a:t>
                      </a:r>
                      <a:endParaRPr lang="zh-TW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101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TSH</a:t>
                      </a:r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分泌亢進症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1" i="0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151</a:t>
                      </a:r>
                    </a:p>
                  </a:txBody>
                  <a:tcPr marL="6538" marR="6538" marT="6292" marB="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ルビンシュタイン・テイビ症候群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163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5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51</a:t>
                      </a:r>
                      <a:endParaRPr lang="en-US" altLang="ja-JP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骨髄線維症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629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538" marR="6538" marT="629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8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正方形/長方形 8"/>
          <p:cNvSpPr/>
          <p:nvPr/>
        </p:nvSpPr>
        <p:spPr>
          <a:xfrm>
            <a:off x="72058" y="9685114"/>
            <a:ext cx="7056784" cy="288032"/>
          </a:xfrm>
          <a:prstGeom prst="rect">
            <a:avLst/>
          </a:prstGeom>
          <a:noFill/>
          <a:ln w="25400"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t"/>
          <a:lstStyle/>
          <a:p>
            <a:pPr marL="85725" indent="-85725">
              <a:lnSpc>
                <a:spcPts val="1100"/>
              </a:lnSpc>
            </a:pP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劇症肝炎」「重症急性膵炎」については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平成</a:t>
            </a:r>
            <a:r>
              <a:rPr lang="en-US" altLang="ja-JP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27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１月以降は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対象外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です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が、すで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に障害福祉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サービスの支給決定を受けている方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は引き続き利用可能です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。詳細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は、お住まいの市区町村窓口にお問い合わせ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ください。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</a:p>
          <a:p>
            <a:pPr>
              <a:lnSpc>
                <a:spcPts val="1100"/>
              </a:lnSpc>
            </a:pPr>
            <a:endParaRPr lang="ja-JP" altLang="en-US" sz="1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356534" y="9263980"/>
            <a:ext cx="2740534" cy="369031"/>
          </a:xfrm>
          <a:prstGeom prst="rect">
            <a:avLst/>
          </a:prstGeom>
          <a:noFill/>
          <a:ln w="63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t"/>
          <a:lstStyle/>
          <a:p>
            <a:pPr>
              <a:lnSpc>
                <a:spcPts val="1100"/>
              </a:lnSpc>
            </a:pPr>
            <a:r>
              <a:rPr lang="ja-JP" altLang="en-US" sz="95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　　</a:t>
            </a:r>
            <a:r>
              <a:rPr lang="ja-JP" altLang="en-US" sz="8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新た</a:t>
            </a:r>
            <a:r>
              <a:rPr lang="ja-JP" altLang="en-US" sz="8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に対象となる疾病</a:t>
            </a:r>
            <a:endParaRPr lang="en-US" altLang="ja-JP" sz="85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1100"/>
              </a:lnSpc>
            </a:pPr>
            <a:r>
              <a:rPr lang="ja-JP" altLang="en-US" sz="8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 　　対象に変更はないが疾病名が変更されたもの</a:t>
            </a:r>
            <a:endParaRPr lang="en-US" altLang="ja-JP" sz="85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4432772" y="9306091"/>
            <a:ext cx="377612" cy="112686"/>
          </a:xfrm>
          <a:prstGeom prst="rect">
            <a:avLst/>
          </a:prstGeom>
          <a:solidFill>
            <a:srgbClr val="FFFF99"/>
          </a:solidFill>
          <a:ln w="127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7563" rIns="72000" bIns="47563" rtlCol="0" anchor="ctr"/>
          <a:lstStyle/>
          <a:p>
            <a:pPr algn="ctr"/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4432772" y="9306090"/>
            <a:ext cx="90337" cy="112686"/>
          </a:xfrm>
          <a:prstGeom prst="rect">
            <a:avLst/>
          </a:prstGeom>
          <a:solidFill>
            <a:srgbClr val="009900"/>
          </a:solidFill>
          <a:ln w="127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54000" rIns="36000" bIns="36000" rtlCol="0" anchor="ctr"/>
          <a:lstStyle/>
          <a:p>
            <a:pPr algn="ctr"/>
            <a:r>
              <a:rPr lang="en-US" altLang="ja-JP" sz="65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</a:t>
            </a:r>
            <a:endParaRPr kumimoji="1" lang="ja-JP" altLang="en-US" sz="65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4433529" y="9452725"/>
            <a:ext cx="377612" cy="108000"/>
          </a:xfrm>
          <a:prstGeom prst="rect">
            <a:avLst/>
          </a:prstGeom>
          <a:solidFill>
            <a:srgbClr val="CCECFF"/>
          </a:solidFill>
          <a:ln w="31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47563" rIns="72000" bIns="47563" rtlCol="0" anchor="ctr"/>
          <a:lstStyle/>
          <a:p>
            <a:pPr algn="ctr"/>
            <a:endParaRPr kumimoji="1"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4432772" y="9452206"/>
            <a:ext cx="90337" cy="109039"/>
          </a:xfrm>
          <a:prstGeom prst="rect">
            <a:avLst/>
          </a:prstGeom>
          <a:solidFill>
            <a:srgbClr val="CCECFF"/>
          </a:solidFill>
          <a:ln w="31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54000" rIns="36000" bIns="36000" rtlCol="0" anchor="ctr"/>
          <a:lstStyle/>
          <a:p>
            <a:pPr algn="ctr"/>
            <a:r>
              <a:rPr lang="ja-JP" altLang="en-US" sz="65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７</a:t>
            </a:r>
          </a:p>
        </p:txBody>
      </p:sp>
    </p:spTree>
    <p:extLst>
      <p:ext uri="{BB962C8B-B14F-4D97-AF65-F5344CB8AC3E}">
        <p14:creationId xmlns:p14="http://schemas.microsoft.com/office/powerpoint/2010/main" val="417028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830</TotalTime>
  <Words>793</Words>
  <Application>Microsoft Office PowerPoint</Application>
  <PresentationFormat>ユーザー設定</PresentationFormat>
  <Paragraphs>341</Paragraphs>
  <Slides>2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​​テーマ</vt:lpstr>
      <vt:lpstr>PowerPoint プレゼンテーション</vt:lpstr>
      <vt:lpstr>PowerPoint プレゼンテーション</vt:lpstr>
    </vt:vector>
  </TitlesOfParts>
  <Company>厚生労働省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厚生労働省ネットワークシステム</dc:creator>
  <cp:lastModifiedBy>kumamoto</cp:lastModifiedBy>
  <cp:revision>97</cp:revision>
  <cp:lastPrinted>2014-12-04T01:34:51Z</cp:lastPrinted>
  <dcterms:created xsi:type="dcterms:W3CDTF">2014-11-11T10:04:17Z</dcterms:created>
  <dcterms:modified xsi:type="dcterms:W3CDTF">2014-12-18T03:32:26Z</dcterms:modified>
</cp:coreProperties>
</file>