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6666FF"/>
    <a:srgbClr val="009900"/>
    <a:srgbClr val="FFFF99"/>
    <a:srgbClr val="0000FF"/>
    <a:srgbClr val="FFDA3F"/>
    <a:srgbClr val="FFCC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604" autoAdjust="0"/>
  </p:normalViewPr>
  <p:slideViewPr>
    <p:cSldViewPr>
      <p:cViewPr>
        <p:scale>
          <a:sx n="130" d="100"/>
          <a:sy n="130" d="100"/>
        </p:scale>
        <p:origin x="-444" y="1656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65338" y="746125"/>
            <a:ext cx="267811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27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1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2014/12/18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216074" y="576102"/>
            <a:ext cx="6768752" cy="1218373"/>
          </a:xfrm>
          <a:prstGeom prst="roundRect">
            <a:avLst>
              <a:gd name="adj" fmla="val 6293"/>
            </a:avLst>
          </a:prstGeom>
          <a:noFill/>
          <a:ln w="12700">
            <a:solidFill>
              <a:srgbClr val="6666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44000" rIns="54000" bIns="36000" rtlCol="0" anchor="ctr"/>
          <a:lstStyle/>
          <a:p>
            <a:pPr>
              <a:lnSpc>
                <a:spcPts val="3400"/>
              </a:lnSpc>
            </a:pP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200" b="1" dirty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障害者総合支援法」の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</a:t>
            </a:r>
            <a:endParaRPr lang="en-US" altLang="ja-JP" sz="3200" b="1" dirty="0" smtClean="0">
              <a:solidFill>
                <a:srgbClr val="6666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400"/>
              </a:lnSpc>
            </a:pPr>
            <a:r>
              <a:rPr lang="ja-JP" altLang="en-US" sz="3200" b="1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疾病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en-US" altLang="ja-JP" sz="3200" b="1" dirty="0" smtClean="0">
                <a:solidFill>
                  <a:srgbClr val="66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151</a:t>
            </a:r>
            <a:r>
              <a:rPr lang="ja-JP" altLang="en-US" sz="3200" b="1" dirty="0" smtClean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3200" b="1" dirty="0">
                <a:solidFill>
                  <a:srgbClr val="6666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拡大します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40110" y="2268290"/>
            <a:ext cx="6201740" cy="17906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pPr>
              <a:lnSpc>
                <a:spcPts val="2400"/>
              </a:lnSpc>
            </a:pP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年１月１日から「障害福祉サービス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」の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endParaRPr lang="en-US" altLang="ja-JP" sz="18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となる疾病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が、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130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r>
              <a:rPr lang="en-US" altLang="ja-JP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151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へ拡大されます。</a:t>
            </a:r>
            <a:endParaRPr lang="en-US" altLang="ja-JP" sz="18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24"/>
              </a:lnSpc>
            </a:pPr>
            <a:endParaRPr lang="en-US" altLang="ja-JP" sz="1800" b="1" spc="208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24"/>
              </a:lnSpc>
            </a:pPr>
            <a:endParaRPr lang="en-US" altLang="ja-JP" sz="18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となる方は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、障害者手帳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お持ちでなくても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800" b="1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必要と認められた</a:t>
            </a:r>
            <a:r>
              <a:rPr lang="ja-JP" altLang="en-US" sz="1800" b="1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支援</a:t>
            </a:r>
            <a:r>
              <a:rPr lang="ja-JP" altLang="en-US" sz="1800" b="1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が受けられます</a:t>
            </a:r>
            <a:r>
              <a:rPr lang="ja-JP" altLang="en-US" sz="1800" b="1" spc="208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8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936"/>
              </a:lnSpc>
            </a:pPr>
            <a:endParaRPr lang="en-US" altLang="ja-JP" sz="1600" b="1" spc="20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en-US" altLang="ja-JP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　障害者・障害児は、障害福祉サービス・相談支援</a:t>
            </a:r>
            <a:r>
              <a:rPr lang="ja-JP" altLang="en-US" sz="1200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補装具及び地域生活支援事業</a:t>
            </a:r>
            <a:endParaRPr lang="en-US" altLang="ja-JP" sz="12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（障害児は、障害児通所支援と障害児入所支援も含む）</a:t>
            </a:r>
            <a:endParaRPr lang="en-US" altLang="ja-JP" sz="12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700"/>
              </a:lnSpc>
            </a:pPr>
            <a:endParaRPr lang="en-US" altLang="ja-JP" sz="800" kern="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00"/>
              </a:lnSpc>
            </a:pPr>
            <a:r>
              <a:rPr lang="en-US" altLang="ja-JP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lang="ja-JP" altLang="en-US" sz="1200" kern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kern="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身体障害者手帳・療育手帳・精神障害者保健福祉手帳</a:t>
            </a:r>
            <a:endParaRPr lang="en-US" altLang="ja-JP" sz="1200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8268" indent="-188268">
              <a:lnSpc>
                <a:spcPts val="1456"/>
              </a:lnSpc>
            </a:pPr>
            <a:endParaRPr lang="ja-JP" altLang="en-US" sz="1200" b="1" kern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35655" y="224190"/>
            <a:ext cx="2768751" cy="387916"/>
          </a:xfrm>
          <a:prstGeom prst="round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年１月１日から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98036" y="5112606"/>
            <a:ext cx="1582234" cy="360000"/>
          </a:xfrm>
          <a:prstGeom prst="roundRect">
            <a:avLst>
              <a:gd name="adj" fmla="val 6882"/>
            </a:avLst>
          </a:prstGeom>
          <a:solidFill>
            <a:srgbClr val="0000FF"/>
          </a:solidFill>
          <a:ln w="127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7451"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対象となる方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468132" y="5615060"/>
            <a:ext cx="4104425" cy="4464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8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疾病に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該当する方（裏面参照）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60090" y="6516762"/>
            <a:ext cx="1584000" cy="360000"/>
          </a:xfrm>
          <a:prstGeom prst="roundRect">
            <a:avLst>
              <a:gd name="adj" fmla="val 8730"/>
            </a:avLst>
          </a:prstGeom>
          <a:solidFill>
            <a:srgbClr val="0000FF"/>
          </a:solidFill>
          <a:ln w="127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37451" rtlCol="0" anchor="ctr"/>
          <a:lstStyle/>
          <a:p>
            <a:pPr algn="ctr"/>
            <a:r>
              <a:rPr lang="ja-JP" altLang="en-US" sz="1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手続き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370311" y="6949475"/>
            <a:ext cx="6686523" cy="2195539"/>
          </a:xfrm>
          <a:prstGeom prst="roundRect">
            <a:avLst>
              <a:gd name="adj" fmla="val 7391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125" tIns="47563" rIns="95125" bIns="47563" rtlCol="0" anchor="t"/>
          <a:lstStyle/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◆対象疾病に罹患していることがわかる証明書（診断書など）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持参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お住まいの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市町村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の担当窓口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にサービスの利用を申請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ください。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00"/>
              </a:lnSpc>
            </a:pP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◆障害支援区分の認定や支給決定などの手続き後、必要と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認め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ら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れた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を利用できます。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361950" indent="-180975">
              <a:lnSpc>
                <a:spcPts val="16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（訓練系・就労系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サービス等は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障害支援区分の認定を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受ける必要は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ありません）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600"/>
              </a:lnSpc>
            </a:pP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◆詳しい手続き方法については、お住まいの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市町村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担当窓口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endParaRPr lang="en-US" altLang="ja-JP" sz="16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1662" indent="-181662">
              <a:lnSpc>
                <a:spcPts val="2000"/>
              </a:lnSpc>
            </a:pP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　お問い合わせ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ください。</a:t>
            </a: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891" y="5112606"/>
            <a:ext cx="1426830" cy="1512168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6" name="テキスト ボックス 15"/>
          <p:cNvSpPr txBox="1"/>
          <p:nvPr/>
        </p:nvSpPr>
        <p:spPr>
          <a:xfrm>
            <a:off x="-1584126" y="194421"/>
            <a:ext cx="1231337" cy="381681"/>
          </a:xfrm>
          <a:prstGeom prst="rect">
            <a:avLst/>
          </a:prstGeom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5125" tIns="47563" rIns="95125" bIns="47563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ja-JP" altLang="en-US" sz="1200" dirty="0" smtClean="0"/>
              <a:t>溶け込み</a:t>
            </a:r>
            <a:r>
              <a:rPr lang="ja-JP" altLang="en-US" sz="1200" dirty="0"/>
              <a:t>版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096394" y="9377572"/>
            <a:ext cx="1543231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ja-JP" altLang="en-US" sz="1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厚生労働省　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346" y="9347029"/>
            <a:ext cx="278305" cy="294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テキスト ボックス 22"/>
          <p:cNvSpPr txBox="1"/>
          <p:nvPr/>
        </p:nvSpPr>
        <p:spPr>
          <a:xfrm>
            <a:off x="1677840" y="6892731"/>
            <a:ext cx="59046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/>
              <a:t> り    かん</a:t>
            </a:r>
            <a:endParaRPr kumimoji="1" lang="ja-JP" altLang="en-US" sz="700" dirty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360090" y="4680558"/>
            <a:ext cx="6417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5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72058" y="72046"/>
            <a:ext cx="7200900" cy="324036"/>
          </a:xfrm>
          <a:prstGeom prst="rect">
            <a:avLst/>
          </a:prstGeom>
          <a:noFill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5125" tIns="47563" rIns="95125" bIns="47563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年１月からの障害者総合支援法の対象疾病一覧（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151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  <a:r>
              <a:rPr lang="ja-JP" altLang="en-US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068129"/>
              </p:ext>
            </p:extLst>
          </p:nvPr>
        </p:nvGraphicFramePr>
        <p:xfrm>
          <a:off x="107640" y="378753"/>
          <a:ext cx="7001197" cy="89096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128"/>
                <a:gridCol w="2088232"/>
                <a:gridCol w="108012"/>
                <a:gridCol w="251928"/>
                <a:gridCol w="1908313"/>
                <a:gridCol w="108012"/>
                <a:gridCol w="288032"/>
                <a:gridCol w="1996540"/>
              </a:tblGrid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IgA</a:t>
                      </a: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腎症 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ゴナドトロピン分泌亢進症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102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99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TNF</a:t>
                      </a:r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受容体関連周期性症候群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rgbClr val="0099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亜急性硬化性全脳炎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混合性結合組織病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天疱瘡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アジソン病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再生不良性貧血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特発性拡張型心筋症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アミロイドーシス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55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再発性多発軟骨炎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特発性間質性肺炎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ウルリッヒ病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サルコイドーシス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1" lang="en-US" altLang="ja-JP" sz="8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106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特発性基底核石灰化症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HTLV</a:t>
                      </a:r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－１関連脊髄症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シェーグレン症候群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特発性血小板減少性紫斑病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6501"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800"/>
                        </a:lnSpc>
                      </a:pPr>
                      <a:r>
                        <a:rPr lang="en-US" altLang="ja-JP" sz="85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</a:p>
                  </a:txBody>
                  <a:tcPr marL="36000" marR="36000" marT="36000" marB="252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800"/>
                        </a:lnSpc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ADH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分泌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異常症</a:t>
                      </a:r>
                      <a:endParaRPr lang="en-US" altLang="ja-JP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800"/>
                        </a:lnSpc>
                      </a:pPr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252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800"/>
                        </a:lnSpc>
                      </a:pPr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58</a:t>
                      </a:r>
                    </a:p>
                  </a:txBody>
                  <a:tcPr marL="36000" marR="36000" marT="36000" marB="2520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800"/>
                        </a:lnSpc>
                      </a:pPr>
                      <a:r>
                        <a:rPr 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CFC</a:t>
                      </a: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2520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800"/>
                        </a:lnSpc>
                      </a:pPr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2520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ts val="800"/>
                        </a:lnSpc>
                      </a:pPr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252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800"/>
                        </a:lnSpc>
                      </a:pP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特発性血栓症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2520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遠位型ミオパチー</a:t>
                      </a: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色素性乾皮症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特発性大腿骨頭壊死症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黄色靭帯骨化症 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自己貪食空胞性ミオパチー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特発性門脈圧亢進症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潰瘍性大腸炎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自己免疫性肝炎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特発性両側性感音難聴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下垂体前葉機能低下症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自己免疫性溶血性貧血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突発性難聴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加齢性黄斑変性症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視神経症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難治性ネフローゼ症候群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肝外門脈閉塞症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若年性肺気腫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膿疱性乾癬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関節リウマチ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65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シャルコー・マリー・トゥース病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嚢胞性線維症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肝内結石症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重症筋無力症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パーキンソン病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偽性低アルドステロン症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67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シュワルツ・ヤンペル症候群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バージャー病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偽性副甲状腺機能低下症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神経性過食症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118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肺静脈閉塞症／肺毛細血管腫症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球脊髄性筋萎縮症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神経性食欲不振症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肺動脈性肺高血圧症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急速進行性糸球体腎炎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神経線維腫症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肺胞低換気症候群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強皮症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神経有棘赤血球症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バッド・キアリ症候群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21</a:t>
                      </a: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巨細胞性動脈炎</a:t>
                      </a: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進行性核上性麻痺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ハンチントン病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22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巨大膀胱短小結腸腸管蠕動不全症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進行性骨化性線維形成異常症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汎発性特発性骨増殖症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ギラン・バレ症候群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進行性多巣性白質脳症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肥大型心筋症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筋萎縮性側索硬化症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スティーヴンス・ジョンソン症候群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ビタミン</a:t>
                      </a:r>
                      <a:r>
                        <a:rPr lang="en-US" altLang="ja-JP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</a:t>
                      </a: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依存症二型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クッシング病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スモン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126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非典型溶血性尿毒症症候群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26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クリオピリン関連周期熱症候群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正常圧水頭症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皮膚筋炎／多発性筋炎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グルココルチコイド抵抗症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成人スチル病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びまん</a:t>
                      </a: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性汎細気管支炎 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クロウ・深瀬症候群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成長ホルモン分泌亢進症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肥満低換気症候群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クローン病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脊髄空洞症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表皮水疱症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結節性硬化症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脊髄小脳</a:t>
                      </a:r>
                      <a:r>
                        <a:rPr lang="ja-JP" altLang="en-US" sz="90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変性症</a:t>
                      </a:r>
                      <a:r>
                        <a:rPr lang="en-US" altLang="ja-JP" sz="7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7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多系統萎縮症を</a:t>
                      </a:r>
                      <a:r>
                        <a:rPr lang="ja-JP" altLang="en-US" sz="75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除く。</a:t>
                      </a:r>
                      <a:r>
                        <a:rPr lang="en-US" altLang="ja-JP" sz="75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lang="en-US" altLang="ja-JP" sz="7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フィッシャー症候群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結節性多発動脈炎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脊髄性筋萎縮症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132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封入体筋炎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血栓性血小板減少性紫斑病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83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全身型若年性特発性関節炎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133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ブラウ症候群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原発性アルドステロン症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全身性エリテマトーデス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プリオン病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原発性硬化性胆管炎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</a:t>
                      </a:r>
                      <a:r>
                        <a:rPr lang="en-US" altLang="zh-TW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QT</a:t>
                      </a:r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延長症候群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1" lang="en-US" altLang="ja-JP" sz="9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135</a:t>
                      </a: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PRL</a:t>
                      </a: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分泌</a:t>
                      </a:r>
                      <a:r>
                        <a:rPr lang="ja-JP" altLang="en-US" sz="90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亢進症</a:t>
                      </a:r>
                      <a:r>
                        <a:rPr lang="ja-JP" altLang="en-US" sz="80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（高プロラクチン血症）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原発性高脂血症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先天性魚鱗癬様紅皮症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136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ベスレムミオパチー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原発性側索硬化症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87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先天性筋無力症候群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ベーチェット病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CN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原発性胆汁性肝硬変</a:t>
                      </a:r>
                      <a:endParaRPr lang="zh-CN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88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先天性副腎低形成症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ペルオキシソーム病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原発性免疫不全症候群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先天性副腎皮質酵素欠損症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発作性夜間ヘモグロビン尿症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82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顕微鏡的多発血管炎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大脳皮質基底核変性症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ts val="800"/>
                        </a:lnSpc>
                      </a:pPr>
                      <a:r>
                        <a:rPr lang="ja-JP" altLang="en-US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慢性炎症性脱髄性多発神経炎</a:t>
                      </a:r>
                      <a:r>
                        <a:rPr lang="ja-JP" altLang="en-US" sz="85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／</a:t>
                      </a:r>
                      <a:endParaRPr lang="en-US" altLang="ja-JP" sz="850" b="0" i="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 rtl="0" fontAlgn="ctr">
                        <a:lnSpc>
                          <a:spcPts val="800"/>
                        </a:lnSpc>
                      </a:pPr>
                      <a:r>
                        <a:rPr lang="ja-JP" altLang="en-US" sz="850" b="0" i="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多巣性</a:t>
                      </a:r>
                      <a:r>
                        <a:rPr lang="ja-JP" altLang="en-US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運動ニューロパチー</a:t>
                      </a:r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54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硬化性萎縮性苔癬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高安動脈炎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慢性血栓塞栓性肺高血圧症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好酸球性筋膜炎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多系統萎縮症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142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慢性膵炎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好酸球性消化管疾患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多発血管炎性肉芽腫症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143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慢性特発性偽性腸閉塞症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43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好酸球性多発血管炎性肉芽腫症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多発性硬化症／視神経脊髄炎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ミトコンドリア病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44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後縦靭帯骨化症 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多発性嚢胞腎 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メニエール病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甲状腺ホルモン不応症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遅発性内リンパ水腫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網膜色素変性症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46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拘束型心筋症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97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チャージ症候群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もやもや病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47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広範脊柱管狭窄症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中毒性表皮壊死症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ライソゾーム病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48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抗リン脂質抗体症候群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99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腸管神経節細胞僅少症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149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ランゲルハンス細胞組織球症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49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コステロ症候群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TSH</a:t>
                      </a:r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受容体異常症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150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リンパ脈管筋腫症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骨髄異形成症候群</a:t>
                      </a:r>
                      <a:endParaRPr lang="zh-TW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TSH</a:t>
                      </a:r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分泌亢進症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1" i="0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151</a:t>
                      </a:r>
                    </a:p>
                  </a:txBody>
                  <a:tcPr marL="6538" marR="6538" marT="6292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ルビンシュタイン・テイビ症候群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</a:tr>
              <a:tr h="1634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85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51</a:t>
                      </a:r>
                      <a:endParaRPr lang="en-US" altLang="ja-JP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900" b="0" i="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骨髄線維症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62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8" marR="6538" marT="629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ja-JP" alt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72058" y="9685114"/>
            <a:ext cx="7056784" cy="288032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85725" indent="-85725">
              <a:lnSpc>
                <a:spcPts val="1100"/>
              </a:lnSpc>
            </a:pP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劇症肝炎」「重症急性膵炎」については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１月以降は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対象外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が、すで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に障害福祉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サービスの支給決定を受けている方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は引き続き利用可能です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。詳細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は、お住まいの市区町村窓口にお問い合わせ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ください。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  <a:p>
            <a:pPr>
              <a:lnSpc>
                <a:spcPts val="1100"/>
              </a:lnSpc>
            </a:pPr>
            <a:endParaRPr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356534" y="9263980"/>
            <a:ext cx="2740534" cy="369031"/>
          </a:xfrm>
          <a:prstGeom prst="rect">
            <a:avLst/>
          </a:prstGeom>
          <a:noFill/>
          <a:ln w="63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54000" rIns="54000" bIns="54000" rtlCol="0" anchor="t"/>
          <a:lstStyle/>
          <a:p>
            <a:pPr>
              <a:lnSpc>
                <a:spcPts val="1100"/>
              </a:lnSpc>
            </a:pPr>
            <a:r>
              <a:rPr lang="ja-JP" altLang="en-US" sz="95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r>
              <a:rPr lang="ja-JP" altLang="en-US" sz="8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新た</a:t>
            </a:r>
            <a:r>
              <a:rPr lang="ja-JP" altLang="en-US" sz="8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に対象となる疾病</a:t>
            </a:r>
            <a:endParaRPr lang="en-US" altLang="ja-JP" sz="8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100"/>
              </a:lnSpc>
            </a:pPr>
            <a:r>
              <a:rPr lang="ja-JP" altLang="en-US" sz="8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　　対象に変更はないが疾病名が変更されたもの</a:t>
            </a:r>
            <a:endParaRPr lang="en-US" altLang="ja-JP" sz="8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432772" y="9306091"/>
            <a:ext cx="377612" cy="112686"/>
          </a:xfrm>
          <a:prstGeom prst="rect">
            <a:avLst/>
          </a:prstGeom>
          <a:solidFill>
            <a:srgbClr val="FFFF99"/>
          </a:solidFill>
          <a:ln w="127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7563" rIns="72000" bIns="47563" rtlCol="0" anchor="ctr"/>
          <a:lstStyle/>
          <a:p>
            <a:pPr algn="ctr"/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432772" y="9306090"/>
            <a:ext cx="90337" cy="112686"/>
          </a:xfrm>
          <a:prstGeom prst="rect">
            <a:avLst/>
          </a:prstGeom>
          <a:solidFill>
            <a:srgbClr val="009900"/>
          </a:solidFill>
          <a:ln w="127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4000" rIns="36000" bIns="36000" rtlCol="0" anchor="ctr"/>
          <a:lstStyle/>
          <a:p>
            <a:pPr algn="ctr"/>
            <a:r>
              <a:rPr lang="en-US" altLang="ja-JP" sz="65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endParaRPr kumimoji="1" lang="ja-JP" altLang="en-US" sz="65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433529" y="9452725"/>
            <a:ext cx="377612" cy="108000"/>
          </a:xfrm>
          <a:prstGeom prst="rect">
            <a:avLst/>
          </a:prstGeom>
          <a:solidFill>
            <a:srgbClr val="CCECFF"/>
          </a:solidFill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7563" rIns="72000" bIns="47563" rtlCol="0" anchor="ctr"/>
          <a:lstStyle/>
          <a:p>
            <a:pPr algn="ctr"/>
            <a:endParaRPr kumimoji="1" lang="ja-JP" altLang="en-US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432772" y="9452206"/>
            <a:ext cx="90337" cy="109039"/>
          </a:xfrm>
          <a:prstGeom prst="rect">
            <a:avLst/>
          </a:prstGeom>
          <a:solidFill>
            <a:srgbClr val="CCECFF"/>
          </a:solidFill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4000" rIns="36000" bIns="36000" rtlCol="0" anchor="ctr"/>
          <a:lstStyle/>
          <a:p>
            <a:pPr algn="ctr"/>
            <a:r>
              <a:rPr lang="ja-JP" altLang="en-US" sz="6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</a:t>
            </a:r>
          </a:p>
        </p:txBody>
      </p:sp>
    </p:spTree>
    <p:extLst>
      <p:ext uri="{BB962C8B-B14F-4D97-AF65-F5344CB8AC3E}">
        <p14:creationId xmlns:p14="http://schemas.microsoft.com/office/powerpoint/2010/main" val="417028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</TotalTime>
  <Words>793</Words>
  <Application>Microsoft Office PowerPoint</Application>
  <PresentationFormat>ユーザー設定</PresentationFormat>
  <Paragraphs>341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kumamoto</cp:lastModifiedBy>
  <cp:revision>97</cp:revision>
  <cp:lastPrinted>2014-12-04T01:34:51Z</cp:lastPrinted>
  <dcterms:created xsi:type="dcterms:W3CDTF">2014-11-11T10:04:17Z</dcterms:created>
  <dcterms:modified xsi:type="dcterms:W3CDTF">2014-12-18T03:32:26Z</dcterms:modified>
</cp:coreProperties>
</file>